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7" r:id="rId4"/>
    <p:sldId id="257" r:id="rId5"/>
    <p:sldId id="315" r:id="rId6"/>
    <p:sldId id="275" r:id="rId7"/>
    <p:sldId id="316" r:id="rId8"/>
    <p:sldId id="278" r:id="rId9"/>
    <p:sldId id="318" r:id="rId10"/>
    <p:sldId id="323" r:id="rId11"/>
    <p:sldId id="283" r:id="rId12"/>
    <p:sldId id="281" r:id="rId13"/>
    <p:sldId id="319" r:id="rId14"/>
    <p:sldId id="324" r:id="rId15"/>
    <p:sldId id="321" r:id="rId16"/>
    <p:sldId id="322" r:id="rId17"/>
    <p:sldId id="332" r:id="rId18"/>
    <p:sldId id="325" r:id="rId19"/>
    <p:sldId id="326" r:id="rId20"/>
    <p:sldId id="334" r:id="rId21"/>
    <p:sldId id="327" r:id="rId22"/>
    <p:sldId id="331" r:id="rId23"/>
    <p:sldId id="330" r:id="rId24"/>
    <p:sldId id="329" r:id="rId25"/>
    <p:sldId id="328" r:id="rId26"/>
    <p:sldId id="292" r:id="rId27"/>
    <p:sldId id="297" r:id="rId28"/>
    <p:sldId id="298" r:id="rId29"/>
    <p:sldId id="299" r:id="rId30"/>
    <p:sldId id="300" r:id="rId31"/>
    <p:sldId id="301" r:id="rId32"/>
    <p:sldId id="317" r:id="rId33"/>
    <p:sldId id="320" r:id="rId34"/>
    <p:sldId id="333" r:id="rId3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4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0043" y="631507"/>
            <a:ext cx="74239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1900" y="303657"/>
            <a:ext cx="728019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762" y="1207769"/>
            <a:ext cx="792047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3507" y="571501"/>
            <a:ext cx="40919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ar-IQ" sz="4800" dirty="0">
                <a:latin typeface="Arial"/>
                <a:cs typeface="Arial"/>
              </a:rPr>
              <a:t>توقف القلب والتنفس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6552" y="1573555"/>
            <a:ext cx="6165850" cy="21345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04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ardio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00080"/>
                </a:solidFill>
                <a:latin typeface="Arial"/>
                <a:cs typeface="Arial"/>
              </a:rPr>
              <a:t>ulmonary</a:t>
            </a:r>
            <a:r>
              <a:rPr sz="2800" b="1" spc="-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lang="en-US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800" b="1" spc="-5" dirty="0" smtClean="0">
                <a:solidFill>
                  <a:srgbClr val="000080"/>
                </a:solidFill>
                <a:latin typeface="Arial"/>
                <a:cs typeface="Arial"/>
              </a:rPr>
              <a:t>esuscitation</a:t>
            </a:r>
            <a:endParaRPr sz="2800" b="1" dirty="0">
              <a:latin typeface="Arial"/>
              <a:cs typeface="Arial"/>
            </a:endParaRPr>
          </a:p>
          <a:p>
            <a:pPr marL="1270" algn="ctr">
              <a:lnSpc>
                <a:spcPts val="3804"/>
              </a:lnSpc>
            </a:pPr>
            <a:r>
              <a:rPr sz="3200" b="1" spc="-5" dirty="0">
                <a:solidFill>
                  <a:srgbClr val="FF0000"/>
                </a:solidFill>
                <a:latin typeface="Tahoma"/>
                <a:cs typeface="Tahoma"/>
              </a:rPr>
              <a:t>C.P.R</a:t>
            </a: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50" dirty="0">
              <a:latin typeface="Tahoma"/>
              <a:cs typeface="Tahoma"/>
            </a:endParaRPr>
          </a:p>
          <a:p>
            <a:pPr marL="69215" algn="ctr" rtl="1">
              <a:lnSpc>
                <a:spcPct val="100000"/>
              </a:lnSpc>
            </a:pPr>
            <a:r>
              <a:rPr lang="ar-IQ" sz="3600" b="1" dirty="0"/>
              <a:t>ا</a:t>
            </a:r>
            <a:r>
              <a:rPr lang="ar-IQ" sz="3600" b="1" dirty="0" smtClean="0"/>
              <a:t>لإنعاش القلبي الرئوي </a:t>
            </a:r>
            <a:endParaRPr sz="3600" b="1" dirty="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2" y="2604227"/>
            <a:ext cx="2139950" cy="214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350"/>
            <a:ext cx="11525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02" y="0"/>
            <a:ext cx="1566193" cy="124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1034"/>
            <a:ext cx="77724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40835"/>
            <a:ext cx="2286000" cy="207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08503" y="1317663"/>
            <a:ext cx="1449198" cy="38100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كلية التمريض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4548" y="1327533"/>
            <a:ext cx="1449198" cy="38100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جامعة البصرة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57150"/>
            <a:ext cx="4953001" cy="7491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rtl="1"/>
            <a:r>
              <a:rPr lang="ar-IQ" dirty="0" smtClean="0"/>
              <a:t>ضغط على الصدر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6300"/>
            <a:ext cx="899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7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525" y="646510"/>
            <a:ext cx="6838950" cy="3850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4643627"/>
            <a:ext cx="685799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IQ" b="1" dirty="0"/>
              <a:t>اضغط على عظم الصدر إلى أسفل بواقع 4 إلى 5 سم وبمعدل 80 إلى 100 مرة في الدقيقة.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220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7874"/>
            <a:ext cx="1524000" cy="12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3657"/>
            <a:ext cx="3733800" cy="7491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CPR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8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01" y="209550"/>
            <a:ext cx="7280198" cy="7491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/>
              <a:t>خطوات الانعاش القلبي الرئوي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7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00" y="303657"/>
            <a:ext cx="7280198" cy="1354217"/>
          </a:xfrm>
        </p:spPr>
        <p:txBody>
          <a:bodyPr/>
          <a:lstStyle/>
          <a:p>
            <a:r>
              <a:rPr lang="en-US" dirty="0" smtClean="0"/>
              <a:t> m[]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-76200"/>
            <a:ext cx="1828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7280198" cy="125932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/>
              <a:t>مراجعة الخطوات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0750"/>
            <a:ext cx="7920474" cy="1689735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sz="5400" dirty="0" smtClean="0">
                <a:cs typeface="Mudir MT" pitchFamily="2" charset="-78"/>
              </a:rPr>
              <a:t>الانعاش القلبي الرئوي</a:t>
            </a:r>
            <a:endParaRPr lang="en-US" sz="5400" dirty="0"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18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1288"/>
            <a:ext cx="875030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4"/>
            <a:ext cx="9144000" cy="508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0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4301" y="1505674"/>
            <a:ext cx="876299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just" rtl="1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Carlito"/>
              <a:cs typeface="Carlito"/>
            </a:endParaRPr>
          </a:p>
          <a:p>
            <a:pPr marR="5080" algn="just" rtl="1">
              <a:lnSpc>
                <a:spcPct val="100000"/>
              </a:lnSpc>
            </a:pPr>
            <a:r>
              <a:rPr lang="ar-IQ" sz="3600" b="1" dirty="0" smtClean="0"/>
              <a:t>تعريف</a:t>
            </a:r>
            <a:r>
              <a:rPr lang="ar-IQ" sz="3600" dirty="0" smtClean="0"/>
              <a:t> : وهي إجراء إسعافي أولي يستعمل لدعم </a:t>
            </a:r>
            <a:r>
              <a:rPr lang="ar-IQ" sz="3600" b="1" dirty="0" smtClean="0">
                <a:solidFill>
                  <a:srgbClr val="FF0000"/>
                </a:solidFill>
              </a:rPr>
              <a:t>التنفس</a:t>
            </a:r>
            <a:r>
              <a:rPr lang="ar-IQ" sz="3600" dirty="0" smtClean="0"/>
              <a:t> و </a:t>
            </a:r>
            <a:r>
              <a:rPr lang="ar-IQ" sz="3600" b="1" dirty="0" smtClean="0">
                <a:solidFill>
                  <a:srgbClr val="FF0000"/>
                </a:solidFill>
              </a:rPr>
              <a:t>الدوران الدموي </a:t>
            </a:r>
            <a:r>
              <a:rPr lang="ar-IQ" sz="3600" dirty="0" smtClean="0"/>
              <a:t>عند شخص حدث لديه </a:t>
            </a:r>
            <a:r>
              <a:rPr lang="ar-IQ" sz="3600" b="1" dirty="0" smtClean="0">
                <a:solidFill>
                  <a:srgbClr val="FF0000"/>
                </a:solidFill>
              </a:rPr>
              <a:t>توقف</a:t>
            </a:r>
            <a:r>
              <a:rPr lang="ar-IQ" sz="3600" dirty="0" smtClean="0">
                <a:solidFill>
                  <a:srgbClr val="FF0000"/>
                </a:solidFill>
              </a:rPr>
              <a:t> </a:t>
            </a:r>
            <a:r>
              <a:rPr lang="ar-IQ" sz="3600" b="1" u="sng" dirty="0" smtClean="0"/>
              <a:t>قلب</a:t>
            </a:r>
            <a:r>
              <a:rPr lang="ar-IQ" sz="3600" dirty="0" smtClean="0"/>
              <a:t> </a:t>
            </a:r>
            <a:r>
              <a:rPr lang="ar-IQ" sz="3600" b="1" u="sng" dirty="0" smtClean="0"/>
              <a:t>وتنفس</a:t>
            </a:r>
            <a:r>
              <a:rPr lang="ar-IQ" sz="3600" dirty="0" smtClean="0"/>
              <a:t> مفاجئ أو توقف واحد أو أكثر من الوظائف الحيوية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42900"/>
            <a:ext cx="8229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3600" b="1" dirty="0" smtClean="0">
                <a:solidFill>
                  <a:srgbClr val="FF0000"/>
                </a:solidFill>
              </a:rPr>
              <a:t>الإنعاش القلبي الرئوي 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C</a:t>
            </a:r>
            <a:r>
              <a:rPr lang="en-US" sz="4000" b="1" dirty="0" smtClean="0"/>
              <a:t>ardio </a:t>
            </a:r>
            <a:r>
              <a:rPr lang="en-US" sz="4000" b="1" dirty="0" smtClean="0">
                <a:solidFill>
                  <a:srgbClr val="00B050"/>
                </a:solidFill>
              </a:rPr>
              <a:t>P</a:t>
            </a:r>
            <a:r>
              <a:rPr lang="en-US" sz="4000" b="1" dirty="0" smtClean="0"/>
              <a:t>ulmonary </a:t>
            </a:r>
            <a:r>
              <a:rPr lang="en-US" sz="4000" b="1" dirty="0" smtClean="0">
                <a:solidFill>
                  <a:srgbClr val="00B050"/>
                </a:solidFill>
              </a:rPr>
              <a:t>R</a:t>
            </a:r>
            <a:r>
              <a:rPr lang="en-US" sz="4000" b="1" dirty="0" smtClean="0"/>
              <a:t>esuscitation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3663"/>
            <a:ext cx="8750300" cy="495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3350"/>
            <a:ext cx="875030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1450"/>
            <a:ext cx="87503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88900"/>
            <a:ext cx="8750300" cy="496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3350"/>
            <a:ext cx="8610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001" y="321240"/>
            <a:ext cx="64636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smtClean="0"/>
              <a:t>Defibrillator</a:t>
            </a:r>
            <a:r>
              <a:rPr lang="ar-IQ" spc="-5" dirty="0" smtClean="0"/>
              <a:t>مزيل الرجفان  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1369409"/>
            <a:ext cx="81534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latin typeface="Arial"/>
                <a:cs typeface="Arial"/>
              </a:rPr>
              <a:t>utomated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latin typeface="Arial"/>
                <a:cs typeface="Arial"/>
              </a:rPr>
              <a:t>xternal </a:t>
            </a:r>
            <a:r>
              <a:rPr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200" b="1" spc="-5" dirty="0" smtClean="0">
                <a:latin typeface="Arial"/>
                <a:cs typeface="Arial"/>
              </a:rPr>
              <a:t>efibrillator</a:t>
            </a:r>
            <a:endParaRPr sz="3200" b="1" dirty="0">
              <a:latin typeface="Arial"/>
              <a:cs typeface="Arial"/>
            </a:endParaRPr>
          </a:p>
          <a:p>
            <a:pPr marL="180975" algn="ctr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AED</a:t>
            </a:r>
            <a:endParaRPr sz="32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415" y="2172652"/>
            <a:ext cx="432498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AEDs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will</a:t>
            </a:r>
            <a:r>
              <a:rPr sz="3200" b="1" spc="-10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automatically  switch themselves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on 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when </a:t>
            </a:r>
            <a:r>
              <a:rPr sz="3200" b="1" dirty="0">
                <a:solidFill>
                  <a:srgbClr val="006FC0"/>
                </a:solidFill>
                <a:latin typeface="Carlito"/>
                <a:cs typeface="Carlito"/>
              </a:rPr>
              <a:t>the lid is</a:t>
            </a:r>
            <a:r>
              <a:rPr sz="3200" b="1" spc="-6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rlito"/>
                <a:cs typeface="Carlito"/>
              </a:rPr>
              <a:t>opened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212" y="1221582"/>
            <a:ext cx="3206750" cy="3402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86051" y="310705"/>
            <a:ext cx="5066030" cy="613410"/>
            <a:chOff x="2186051" y="414273"/>
            <a:chExt cx="5066030" cy="817880"/>
          </a:xfrm>
        </p:grpSpPr>
        <p:sp>
          <p:nvSpPr>
            <p:cNvPr id="5" name="object 5"/>
            <p:cNvSpPr/>
            <p:nvPr/>
          </p:nvSpPr>
          <p:spPr>
            <a:xfrm>
              <a:off x="2198751" y="426973"/>
              <a:ext cx="5040630" cy="792480"/>
            </a:xfrm>
            <a:custGeom>
              <a:avLst/>
              <a:gdLst/>
              <a:ahLst/>
              <a:cxnLst/>
              <a:rect l="l" t="t" r="r" b="b"/>
              <a:pathLst>
                <a:path w="5040630" h="792480">
                  <a:moveTo>
                    <a:pt x="4908169" y="0"/>
                  </a:moveTo>
                  <a:lnTo>
                    <a:pt x="131953" y="0"/>
                  </a:lnTo>
                  <a:lnTo>
                    <a:pt x="90237" y="6738"/>
                  </a:lnTo>
                  <a:lnTo>
                    <a:pt x="54013" y="25497"/>
                  </a:lnTo>
                  <a:lnTo>
                    <a:pt x="25452" y="54095"/>
                  </a:lnTo>
                  <a:lnTo>
                    <a:pt x="6724" y="90350"/>
                  </a:lnTo>
                  <a:lnTo>
                    <a:pt x="0" y="132079"/>
                  </a:lnTo>
                  <a:lnTo>
                    <a:pt x="0" y="660146"/>
                  </a:lnTo>
                  <a:lnTo>
                    <a:pt x="6724" y="701923"/>
                  </a:lnTo>
                  <a:lnTo>
                    <a:pt x="25452" y="738184"/>
                  </a:lnTo>
                  <a:lnTo>
                    <a:pt x="54013" y="766765"/>
                  </a:lnTo>
                  <a:lnTo>
                    <a:pt x="90237" y="785500"/>
                  </a:lnTo>
                  <a:lnTo>
                    <a:pt x="131953" y="792226"/>
                  </a:lnTo>
                  <a:lnTo>
                    <a:pt x="4908169" y="792226"/>
                  </a:lnTo>
                  <a:lnTo>
                    <a:pt x="4949946" y="785500"/>
                  </a:lnTo>
                  <a:lnTo>
                    <a:pt x="4986207" y="766765"/>
                  </a:lnTo>
                  <a:lnTo>
                    <a:pt x="5014788" y="738184"/>
                  </a:lnTo>
                  <a:lnTo>
                    <a:pt x="5033523" y="701923"/>
                  </a:lnTo>
                  <a:lnTo>
                    <a:pt x="5040249" y="660146"/>
                  </a:lnTo>
                  <a:lnTo>
                    <a:pt x="5040249" y="132079"/>
                  </a:lnTo>
                  <a:lnTo>
                    <a:pt x="5033523" y="90350"/>
                  </a:lnTo>
                  <a:lnTo>
                    <a:pt x="5014788" y="54095"/>
                  </a:lnTo>
                  <a:lnTo>
                    <a:pt x="4986207" y="25497"/>
                  </a:lnTo>
                  <a:lnTo>
                    <a:pt x="4949946" y="6738"/>
                  </a:lnTo>
                  <a:lnTo>
                    <a:pt x="490816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8751" y="426973"/>
              <a:ext cx="5040630" cy="792480"/>
            </a:xfrm>
            <a:custGeom>
              <a:avLst/>
              <a:gdLst/>
              <a:ahLst/>
              <a:cxnLst/>
              <a:rect l="l" t="t" r="r" b="b"/>
              <a:pathLst>
                <a:path w="5040630" h="792480">
                  <a:moveTo>
                    <a:pt x="0" y="132079"/>
                  </a:moveTo>
                  <a:lnTo>
                    <a:pt x="6724" y="90350"/>
                  </a:lnTo>
                  <a:lnTo>
                    <a:pt x="25452" y="54095"/>
                  </a:lnTo>
                  <a:lnTo>
                    <a:pt x="54013" y="25497"/>
                  </a:lnTo>
                  <a:lnTo>
                    <a:pt x="90237" y="6738"/>
                  </a:lnTo>
                  <a:lnTo>
                    <a:pt x="131953" y="0"/>
                  </a:lnTo>
                  <a:lnTo>
                    <a:pt x="4908169" y="0"/>
                  </a:lnTo>
                  <a:lnTo>
                    <a:pt x="4949946" y="6738"/>
                  </a:lnTo>
                  <a:lnTo>
                    <a:pt x="4986207" y="25497"/>
                  </a:lnTo>
                  <a:lnTo>
                    <a:pt x="5014788" y="54095"/>
                  </a:lnTo>
                  <a:lnTo>
                    <a:pt x="5033523" y="90350"/>
                  </a:lnTo>
                  <a:lnTo>
                    <a:pt x="5040249" y="132079"/>
                  </a:lnTo>
                  <a:lnTo>
                    <a:pt x="5040249" y="660146"/>
                  </a:lnTo>
                  <a:lnTo>
                    <a:pt x="5033523" y="701923"/>
                  </a:lnTo>
                  <a:lnTo>
                    <a:pt x="5014788" y="738184"/>
                  </a:lnTo>
                  <a:lnTo>
                    <a:pt x="4986207" y="766765"/>
                  </a:lnTo>
                  <a:lnTo>
                    <a:pt x="4949946" y="785500"/>
                  </a:lnTo>
                  <a:lnTo>
                    <a:pt x="4908169" y="792226"/>
                  </a:lnTo>
                  <a:lnTo>
                    <a:pt x="131953" y="792226"/>
                  </a:lnTo>
                  <a:lnTo>
                    <a:pt x="90237" y="785500"/>
                  </a:lnTo>
                  <a:lnTo>
                    <a:pt x="54013" y="766765"/>
                  </a:lnTo>
                  <a:lnTo>
                    <a:pt x="25452" y="738184"/>
                  </a:lnTo>
                  <a:lnTo>
                    <a:pt x="6724" y="701923"/>
                  </a:lnTo>
                  <a:lnTo>
                    <a:pt x="0" y="660146"/>
                  </a:lnTo>
                  <a:lnTo>
                    <a:pt x="0" y="13207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9217" y="303847"/>
            <a:ext cx="36804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000000"/>
                </a:solidFill>
              </a:rPr>
              <a:t>Switch </a:t>
            </a:r>
            <a:r>
              <a:rPr sz="3600" dirty="0">
                <a:solidFill>
                  <a:srgbClr val="000000"/>
                </a:solidFill>
              </a:rPr>
              <a:t>on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AED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909" y="361949"/>
            <a:ext cx="75330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40" dirty="0">
                <a:solidFill>
                  <a:srgbClr val="006FC0"/>
                </a:solidFill>
              </a:rPr>
              <a:t>Attach </a:t>
            </a:r>
            <a:r>
              <a:rPr sz="3200" spc="-5" dirty="0">
                <a:solidFill>
                  <a:srgbClr val="006FC0"/>
                </a:solidFill>
              </a:rPr>
              <a:t>pads </a:t>
            </a:r>
            <a:r>
              <a:rPr sz="3200" spc="-25" dirty="0">
                <a:solidFill>
                  <a:srgbClr val="006FC0"/>
                </a:solidFill>
              </a:rPr>
              <a:t>to </a:t>
            </a:r>
            <a:r>
              <a:rPr sz="3200" spc="-20" dirty="0">
                <a:solidFill>
                  <a:srgbClr val="006FC0"/>
                </a:solidFill>
              </a:rPr>
              <a:t>casualty’s bare</a:t>
            </a:r>
            <a:r>
              <a:rPr sz="3200" spc="150" dirty="0">
                <a:solidFill>
                  <a:srgbClr val="006FC0"/>
                </a:solidFill>
              </a:rPr>
              <a:t> </a:t>
            </a:r>
            <a:r>
              <a:rPr sz="3200" spc="-15" dirty="0">
                <a:solidFill>
                  <a:srgbClr val="006FC0"/>
                </a:solidFill>
              </a:rPr>
              <a:t>chest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109663" y="1221581"/>
            <a:ext cx="3081401" cy="326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173726" y="1221582"/>
            <a:ext cx="3646804" cy="3921919"/>
            <a:chOff x="5173726" y="1628775"/>
            <a:chExt cx="3646804" cy="5229225"/>
          </a:xfrm>
        </p:grpSpPr>
        <p:sp>
          <p:nvSpPr>
            <p:cNvPr id="5" name="object 5"/>
            <p:cNvSpPr/>
            <p:nvPr/>
          </p:nvSpPr>
          <p:spPr>
            <a:xfrm>
              <a:off x="7380351" y="5516626"/>
              <a:ext cx="1440180" cy="1341755"/>
            </a:xfrm>
            <a:custGeom>
              <a:avLst/>
              <a:gdLst/>
              <a:ahLst/>
              <a:cxnLst/>
              <a:rect l="l" t="t" r="r" b="b"/>
              <a:pathLst>
                <a:path w="1440179" h="1341754">
                  <a:moveTo>
                    <a:pt x="1439799" y="0"/>
                  </a:moveTo>
                  <a:lnTo>
                    <a:pt x="0" y="0"/>
                  </a:lnTo>
                  <a:lnTo>
                    <a:pt x="0" y="1341374"/>
                  </a:lnTo>
                  <a:lnTo>
                    <a:pt x="1439799" y="1341374"/>
                  </a:lnTo>
                  <a:lnTo>
                    <a:pt x="143979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73726" y="1628775"/>
              <a:ext cx="3055874" cy="4321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625" y="509587"/>
            <a:ext cx="77406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0" spc="-10" dirty="0">
                <a:solidFill>
                  <a:srgbClr val="006FC0"/>
                </a:solidFill>
                <a:latin typeface="Carlito"/>
                <a:cs typeface="Carlito"/>
              </a:rPr>
              <a:t>Analyse </a:t>
            </a:r>
            <a:r>
              <a:rPr sz="3600" b="0" spc="-15" dirty="0">
                <a:solidFill>
                  <a:srgbClr val="006FC0"/>
                </a:solidFill>
                <a:latin typeface="Carlito"/>
                <a:cs typeface="Carlito"/>
              </a:rPr>
              <a:t>rhythm </a:t>
            </a:r>
            <a:r>
              <a:rPr sz="3600" b="0" spc="-5" dirty="0">
                <a:solidFill>
                  <a:srgbClr val="006FC0"/>
                </a:solidFill>
                <a:latin typeface="Carlito"/>
                <a:cs typeface="Carlito"/>
              </a:rPr>
              <a:t>– do not </a:t>
            </a:r>
            <a:r>
              <a:rPr sz="3600" b="0" spc="-15" dirty="0">
                <a:solidFill>
                  <a:srgbClr val="006FC0"/>
                </a:solidFill>
                <a:latin typeface="Carlito"/>
                <a:cs typeface="Carlito"/>
              </a:rPr>
              <a:t>touch</a:t>
            </a:r>
            <a:r>
              <a:rPr sz="3600" b="0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600" b="0" spc="-5" dirty="0">
                <a:solidFill>
                  <a:srgbClr val="006FC0"/>
                </a:solidFill>
                <a:latin typeface="Carlito"/>
                <a:cs typeface="Carlito"/>
              </a:rPr>
              <a:t>victim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59176" y="1221582"/>
            <a:ext cx="3695700" cy="392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514350"/>
            <a:ext cx="27432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518458"/>
            <a:ext cx="57150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95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ar-IQ" sz="2800" dirty="0" smtClean="0">
                <a:solidFill>
                  <a:schemeClr val="tx1"/>
                </a:solidFill>
              </a:rPr>
              <a:t>معدل </a:t>
            </a:r>
            <a:r>
              <a:rPr lang="ar-IQ" sz="2800" dirty="0">
                <a:solidFill>
                  <a:schemeClr val="tx1"/>
                </a:solidFill>
              </a:rPr>
              <a:t>التنفس الطبيعي ) </a:t>
            </a:r>
            <a:r>
              <a:rPr lang="ar-IQ" sz="2800" dirty="0" smtClean="0">
                <a:solidFill>
                  <a:schemeClr val="tx1"/>
                </a:solidFill>
              </a:rPr>
              <a:t>12-20نفس </a:t>
            </a:r>
            <a:r>
              <a:rPr lang="ar-IQ" sz="2800" dirty="0">
                <a:solidFill>
                  <a:schemeClr val="tx1"/>
                </a:solidFill>
              </a:rPr>
              <a:t>/ </a:t>
            </a:r>
            <a:r>
              <a:rPr lang="ar-IQ" sz="2800" dirty="0" smtClean="0">
                <a:solidFill>
                  <a:schemeClr val="tx1"/>
                </a:solidFill>
              </a:rPr>
              <a:t>دقيقة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ar-IQ" sz="2800" dirty="0" smtClean="0">
                <a:solidFill>
                  <a:schemeClr val="tx1"/>
                </a:solidFill>
              </a:rPr>
              <a:t>( </a:t>
            </a:r>
            <a:r>
              <a:rPr lang="ar-IQ" sz="2800" dirty="0">
                <a:solidFill>
                  <a:schemeClr val="tx1"/>
                </a:solidFill>
              </a:rPr>
              <a:t>معدل نبض القلب </a:t>
            </a:r>
            <a:r>
              <a:rPr lang="ar-IQ" sz="2800" dirty="0" smtClean="0">
                <a:solidFill>
                  <a:schemeClr val="tx1"/>
                </a:solidFill>
              </a:rPr>
              <a:t>الطبيعي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ar-IQ" sz="2800" dirty="0" smtClean="0">
                <a:solidFill>
                  <a:schemeClr val="tx1"/>
                </a:solidFill>
              </a:rPr>
              <a:t> </a:t>
            </a:r>
            <a:r>
              <a:rPr lang="ar-IQ" sz="2800" dirty="0">
                <a:solidFill>
                  <a:schemeClr val="tx1"/>
                </a:solidFill>
              </a:rPr>
              <a:t>من 60-100 نبضة في الدقيقة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444" y="484441"/>
            <a:ext cx="659638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0" dirty="0">
                <a:solidFill>
                  <a:srgbClr val="006FC0"/>
                </a:solidFill>
                <a:latin typeface="Carlito"/>
                <a:cs typeface="Carlito"/>
              </a:rPr>
              <a:t>Shock </a:t>
            </a:r>
            <a:r>
              <a:rPr sz="3600" b="0" spc="-15" dirty="0">
                <a:solidFill>
                  <a:srgbClr val="006FC0"/>
                </a:solidFill>
                <a:latin typeface="Carlito"/>
                <a:cs typeface="Carlito"/>
              </a:rPr>
              <a:t>indicated </a:t>
            </a:r>
            <a:r>
              <a:rPr sz="3600" b="0" dirty="0">
                <a:solidFill>
                  <a:srgbClr val="006FC0"/>
                </a:solidFill>
                <a:latin typeface="Carlito"/>
                <a:cs typeface="Carlito"/>
              </a:rPr>
              <a:t>– </a:t>
            </a:r>
            <a:r>
              <a:rPr sz="3600" b="0" spc="-20" dirty="0">
                <a:solidFill>
                  <a:srgbClr val="006FC0"/>
                </a:solidFill>
                <a:latin typeface="Carlito"/>
                <a:cs typeface="Carlito"/>
              </a:rPr>
              <a:t>stand</a:t>
            </a:r>
            <a:r>
              <a:rPr sz="3600" b="0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006FC0"/>
                </a:solidFill>
                <a:latin typeface="Carlito"/>
                <a:cs typeface="Carlito"/>
              </a:rPr>
              <a:t>clear</a:t>
            </a:r>
          </a:p>
        </p:txBody>
      </p:sp>
      <p:sp>
        <p:nvSpPr>
          <p:cNvPr id="3" name="object 3"/>
          <p:cNvSpPr/>
          <p:nvPr/>
        </p:nvSpPr>
        <p:spPr>
          <a:xfrm>
            <a:off x="1619250" y="1221534"/>
            <a:ext cx="6337300" cy="3744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76825" y="1221582"/>
            <a:ext cx="2997200" cy="3178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087" y="1221581"/>
            <a:ext cx="3003550" cy="31861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0800" y="4229101"/>
            <a:ext cx="3964304" cy="76880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29845" rIns="0" bIns="0" rtlCol="0">
            <a:spAutoFit/>
          </a:bodyPr>
          <a:lstStyle/>
          <a:p>
            <a:pPr marL="1000760">
              <a:lnSpc>
                <a:spcPct val="100000"/>
              </a:lnSpc>
              <a:spcBef>
                <a:spcPts val="235"/>
              </a:spcBef>
            </a:pPr>
            <a:r>
              <a:rPr sz="4800" b="1" spc="-5" dirty="0">
                <a:solidFill>
                  <a:srgbClr val="FFFF00"/>
                </a:solidFill>
                <a:latin typeface="Arial"/>
                <a:cs typeface="Arial"/>
              </a:rPr>
              <a:t>30 </a:t>
            </a:r>
            <a:r>
              <a:rPr sz="48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4800" b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72481" y="1512247"/>
            <a:ext cx="10534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picture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57225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0" y="361950"/>
            <a:ext cx="6553200" cy="685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Recovery position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29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79712" y="4011910"/>
            <a:ext cx="5544616" cy="1080120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Britannic Bold" pitchFamily="34" charset="0"/>
              </a:rPr>
              <a:t>Thanks for listening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178"/>
            <a:ext cx="9144000" cy="524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9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43401" y="302385"/>
            <a:ext cx="4191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3600" dirty="0">
                <a:latin typeface="Arial"/>
                <a:cs typeface="Arial"/>
              </a:rPr>
              <a:t>أسباب توقف القلب المفاجئ:</a:t>
            </a:r>
            <a:br>
              <a:rPr lang="ar-IQ" sz="3600" dirty="0">
                <a:latin typeface="Arial"/>
                <a:cs typeface="Arial"/>
              </a:rPr>
            </a:br>
            <a:endParaRPr sz="36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9144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b="1" dirty="0" smtClean="0">
                <a:solidFill>
                  <a:srgbClr val="0070C0"/>
                </a:solidFill>
              </a:rPr>
              <a:t>توقف القلب والجهاز التنفسي عن العمل بشكل مفاجئ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الأزمات القلبية 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الصدمة الكهربائية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الجرعات</a:t>
            </a:r>
            <a:r>
              <a:rPr lang="ar-IQ" sz="3200" dirty="0"/>
              <a:t> </a:t>
            </a:r>
            <a:r>
              <a:rPr lang="ar-IQ" sz="3200" dirty="0" smtClean="0"/>
              <a:t>الزائدة من الأدوية 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الحوادث الخطيرة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الحساسية الشديدة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الاختناق </a:t>
            </a:r>
            <a:endParaRPr lang="en-US" sz="3200" dirty="0" smtClean="0"/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IQ" sz="3200" dirty="0" smtClean="0"/>
              <a:t>الغرق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1500"/>
            <a:ext cx="7280198" cy="677108"/>
          </a:xfrm>
        </p:spPr>
        <p:txBody>
          <a:bodyPr/>
          <a:lstStyle/>
          <a:p>
            <a:pPr algn="ctr"/>
            <a:r>
              <a:rPr lang="ar-IQ" dirty="0"/>
              <a:t>أعراض توقف القلب المفاجئ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4500"/>
            <a:ext cx="7920474" cy="2708434"/>
          </a:xfrm>
        </p:spPr>
        <p:txBody>
          <a:bodyPr/>
          <a:lstStyle/>
          <a:p>
            <a:pPr marL="571500" indent="-571500" rtl="1">
              <a:buFont typeface="Arial" pitchFamily="34" charset="0"/>
              <a:buChar char="•"/>
            </a:pPr>
            <a:r>
              <a:rPr lang="ar-IQ" dirty="0"/>
              <a:t>فقدان الوعي </a:t>
            </a:r>
          </a:p>
          <a:p>
            <a:pPr marL="571500" indent="-571500" rtl="1">
              <a:buFont typeface="Arial" pitchFamily="34" charset="0"/>
              <a:buChar char="•"/>
            </a:pPr>
            <a:r>
              <a:rPr lang="ar-IQ" dirty="0" smtClean="0"/>
              <a:t>غياب</a:t>
            </a:r>
            <a:r>
              <a:rPr lang="en-US" dirty="0" smtClean="0"/>
              <a:t> </a:t>
            </a:r>
            <a:r>
              <a:rPr lang="ar-IQ" dirty="0" smtClean="0"/>
              <a:t>الاستجابة </a:t>
            </a:r>
            <a:endParaRPr lang="en-US" dirty="0" smtClean="0"/>
          </a:p>
          <a:p>
            <a:pPr marL="571500" indent="-571500" rtl="1">
              <a:buFont typeface="Arial" pitchFamily="34" charset="0"/>
              <a:buChar char="•"/>
            </a:pPr>
            <a:r>
              <a:rPr lang="ar-IQ" dirty="0" smtClean="0"/>
              <a:t>توقف</a:t>
            </a:r>
            <a:r>
              <a:rPr lang="en-US" dirty="0" smtClean="0"/>
              <a:t> </a:t>
            </a:r>
            <a:r>
              <a:rPr lang="ar-IQ" dirty="0" smtClean="0"/>
              <a:t>التنفس </a:t>
            </a:r>
            <a:endParaRPr lang="en-US" dirty="0"/>
          </a:p>
          <a:p>
            <a:pPr marL="571500" indent="-571500" rtl="1">
              <a:buFont typeface="Arial" pitchFamily="34" charset="0"/>
              <a:buChar char="•"/>
            </a:pPr>
            <a:r>
              <a:rPr lang="ar-IQ" dirty="0" smtClean="0"/>
              <a:t>توقف</a:t>
            </a:r>
            <a:r>
              <a:rPr lang="en-US" dirty="0" smtClean="0"/>
              <a:t> </a:t>
            </a:r>
            <a:r>
              <a:rPr lang="ar-IQ" dirty="0" smtClean="0"/>
              <a:t>النبض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" y="1494569"/>
            <a:ext cx="4084320" cy="2672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71801" y="456057"/>
            <a:ext cx="3913504" cy="565785"/>
            <a:chOff x="2471801" y="608076"/>
            <a:chExt cx="3913504" cy="754380"/>
          </a:xfrm>
        </p:grpSpPr>
        <p:sp>
          <p:nvSpPr>
            <p:cNvPr id="5" name="object 5"/>
            <p:cNvSpPr/>
            <p:nvPr/>
          </p:nvSpPr>
          <p:spPr>
            <a:xfrm>
              <a:off x="2484501" y="620776"/>
              <a:ext cx="3888104" cy="728980"/>
            </a:xfrm>
            <a:custGeom>
              <a:avLst/>
              <a:gdLst/>
              <a:ahLst/>
              <a:cxnLst/>
              <a:rect l="l" t="t" r="r" b="b"/>
              <a:pathLst>
                <a:path w="3888104" h="728980">
                  <a:moveTo>
                    <a:pt x="3766312" y="0"/>
                  </a:moveTo>
                  <a:lnTo>
                    <a:pt x="121412" y="0"/>
                  </a:lnTo>
                  <a:lnTo>
                    <a:pt x="74152" y="9540"/>
                  </a:lnTo>
                  <a:lnTo>
                    <a:pt x="35560" y="35560"/>
                  </a:lnTo>
                  <a:lnTo>
                    <a:pt x="9540" y="74152"/>
                  </a:lnTo>
                  <a:lnTo>
                    <a:pt x="0" y="121412"/>
                  </a:lnTo>
                  <a:lnTo>
                    <a:pt x="0" y="607187"/>
                  </a:lnTo>
                  <a:lnTo>
                    <a:pt x="9540" y="654446"/>
                  </a:lnTo>
                  <a:lnTo>
                    <a:pt x="35560" y="693039"/>
                  </a:lnTo>
                  <a:lnTo>
                    <a:pt x="74152" y="719058"/>
                  </a:lnTo>
                  <a:lnTo>
                    <a:pt x="121412" y="728599"/>
                  </a:lnTo>
                  <a:lnTo>
                    <a:pt x="3766312" y="728599"/>
                  </a:lnTo>
                  <a:lnTo>
                    <a:pt x="3813571" y="719058"/>
                  </a:lnTo>
                  <a:lnTo>
                    <a:pt x="3852164" y="693038"/>
                  </a:lnTo>
                  <a:lnTo>
                    <a:pt x="3878183" y="654446"/>
                  </a:lnTo>
                  <a:lnTo>
                    <a:pt x="3887724" y="607187"/>
                  </a:lnTo>
                  <a:lnTo>
                    <a:pt x="3887724" y="121412"/>
                  </a:lnTo>
                  <a:lnTo>
                    <a:pt x="3878183" y="74152"/>
                  </a:lnTo>
                  <a:lnTo>
                    <a:pt x="3852164" y="35560"/>
                  </a:lnTo>
                  <a:lnTo>
                    <a:pt x="3813571" y="9540"/>
                  </a:lnTo>
                  <a:lnTo>
                    <a:pt x="376631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484501" y="620776"/>
              <a:ext cx="3888104" cy="728980"/>
            </a:xfrm>
            <a:custGeom>
              <a:avLst/>
              <a:gdLst/>
              <a:ahLst/>
              <a:cxnLst/>
              <a:rect l="l" t="t" r="r" b="b"/>
              <a:pathLst>
                <a:path w="3888104" h="728980">
                  <a:moveTo>
                    <a:pt x="0" y="121412"/>
                  </a:moveTo>
                  <a:lnTo>
                    <a:pt x="9540" y="74152"/>
                  </a:lnTo>
                  <a:lnTo>
                    <a:pt x="35560" y="35560"/>
                  </a:lnTo>
                  <a:lnTo>
                    <a:pt x="74152" y="9540"/>
                  </a:lnTo>
                  <a:lnTo>
                    <a:pt x="121412" y="0"/>
                  </a:lnTo>
                  <a:lnTo>
                    <a:pt x="3766312" y="0"/>
                  </a:lnTo>
                  <a:lnTo>
                    <a:pt x="3813571" y="9540"/>
                  </a:lnTo>
                  <a:lnTo>
                    <a:pt x="3852164" y="35560"/>
                  </a:lnTo>
                  <a:lnTo>
                    <a:pt x="3878183" y="74152"/>
                  </a:lnTo>
                  <a:lnTo>
                    <a:pt x="3887724" y="121412"/>
                  </a:lnTo>
                  <a:lnTo>
                    <a:pt x="3887724" y="607187"/>
                  </a:lnTo>
                  <a:lnTo>
                    <a:pt x="3878183" y="654446"/>
                  </a:lnTo>
                  <a:lnTo>
                    <a:pt x="3852164" y="693038"/>
                  </a:lnTo>
                  <a:lnTo>
                    <a:pt x="3813571" y="719058"/>
                  </a:lnTo>
                  <a:lnTo>
                    <a:pt x="3766312" y="728599"/>
                  </a:lnTo>
                  <a:lnTo>
                    <a:pt x="121412" y="728599"/>
                  </a:lnTo>
                  <a:lnTo>
                    <a:pt x="74152" y="719058"/>
                  </a:lnTo>
                  <a:lnTo>
                    <a:pt x="35560" y="693039"/>
                  </a:lnTo>
                  <a:lnTo>
                    <a:pt x="9540" y="654446"/>
                  </a:lnTo>
                  <a:lnTo>
                    <a:pt x="0" y="607187"/>
                  </a:lnTo>
                  <a:lnTo>
                    <a:pt x="0" y="1214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31312" y="501835"/>
            <a:ext cx="2596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ar-IQ" sz="3600" dirty="0" smtClean="0">
                <a:latin typeface="Carlito"/>
                <a:cs typeface="Carlito"/>
              </a:rPr>
              <a:t>استجابة المريض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500" y="1068657"/>
            <a:ext cx="4457700" cy="2190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r">
              <a:buFont typeface="Arial" pitchFamily="34" charset="0"/>
              <a:buChar char="•"/>
            </a:pPr>
            <a:endParaRPr lang="ar-IQ" sz="2400" b="1" dirty="0"/>
          </a:p>
          <a:p>
            <a:pPr marL="457200" indent="-457200" algn="r" rtl="1">
              <a:buFont typeface="+mj-lt"/>
              <a:buAutoNum type="arabicPeriod"/>
            </a:pPr>
            <a:r>
              <a:rPr lang="ar-IQ" sz="2400" b="1" dirty="0" smtClean="0"/>
              <a:t>التأكد من البيئة المحيطة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b="1" dirty="0" smtClean="0"/>
              <a:t>اعدل وضع المصاب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IQ" sz="2400" b="1" dirty="0" smtClean="0"/>
              <a:t>تأكد من وعي المصاب</a:t>
            </a:r>
            <a:r>
              <a:rPr lang="en-US" sz="2400" b="1" dirty="0"/>
              <a:t>+ </a:t>
            </a:r>
            <a:r>
              <a:rPr lang="ar-IQ" sz="2400" b="1" dirty="0" smtClean="0"/>
              <a:t> الاتصال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IQ" sz="2400" b="1" dirty="0" smtClean="0"/>
              <a:t>هز الاكتاف (هل انته بخير)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ar-IQ" sz="2400" b="1" dirty="0" smtClean="0">
                <a:solidFill>
                  <a:srgbClr val="FF0000"/>
                </a:solidFill>
              </a:rPr>
              <a:t>اذا لم يستجيب نبدأ بالخطوات التالية: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3317111"/>
            <a:ext cx="972820" cy="7981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13427" y="3317111"/>
            <a:ext cx="914400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59320" y="4153704"/>
            <a:ext cx="17526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sz="2000" b="1" dirty="0" smtClean="0"/>
              <a:t>تقييم النفس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3505200" y="4019550"/>
            <a:ext cx="1752600" cy="914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IQ" b="1" dirty="0" smtClean="0"/>
              <a:t>فحص النبض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689" y="303657"/>
            <a:ext cx="4328711" cy="7491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/>
              <a:t>تقييم التنفس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1" y="1200151"/>
            <a:ext cx="4648200" cy="394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44" y="1200151"/>
            <a:ext cx="4869455" cy="392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58905"/>
            <a:ext cx="3800475" cy="2971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8079" y="1383582"/>
            <a:ext cx="1800225" cy="675323"/>
          </a:xfrm>
          <a:custGeom>
            <a:avLst/>
            <a:gdLst/>
            <a:ahLst/>
            <a:cxnLst/>
            <a:rect l="l" t="t" r="r" b="b"/>
            <a:pathLst>
              <a:path w="1800225" h="900430">
                <a:moveTo>
                  <a:pt x="0" y="899947"/>
                </a:moveTo>
                <a:lnTo>
                  <a:pt x="1799844" y="899947"/>
                </a:lnTo>
                <a:lnTo>
                  <a:pt x="1799844" y="0"/>
                </a:lnTo>
                <a:lnTo>
                  <a:pt x="0" y="0"/>
                </a:lnTo>
                <a:lnTo>
                  <a:pt x="0" y="89994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6882" y="888242"/>
            <a:ext cx="8894717" cy="1170661"/>
            <a:chOff x="3262629" y="4400650"/>
            <a:chExt cx="4439637" cy="859572"/>
          </a:xfrm>
        </p:grpSpPr>
        <p:sp>
          <p:nvSpPr>
            <p:cNvPr id="10" name="object 10"/>
            <p:cNvSpPr/>
            <p:nvPr/>
          </p:nvSpPr>
          <p:spPr>
            <a:xfrm>
              <a:off x="5782571" y="4400650"/>
              <a:ext cx="1919695" cy="8595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 rtl="1"/>
              <a:r>
                <a:rPr lang="ar-IQ" sz="2400" dirty="0" smtClean="0"/>
                <a:t>في حالة كسر في الرقبة </a:t>
              </a:r>
              <a:r>
                <a:rPr lang="ar-IQ" sz="2400" dirty="0"/>
                <a:t>نعمل </a:t>
              </a:r>
              <a:r>
                <a:rPr lang="ar-IQ" sz="2400" dirty="0" smtClean="0"/>
                <a:t>طريقة</a:t>
              </a:r>
              <a:r>
                <a:rPr lang="en-US" sz="2400" dirty="0" smtClean="0"/>
                <a:t> </a:t>
              </a:r>
              <a:r>
                <a:rPr lang="ar-IQ" sz="2400" dirty="0" smtClean="0"/>
                <a:t>فحوى الفك</a:t>
              </a:r>
              <a:endParaRPr lang="en-US" sz="2400" dirty="0" smtClean="0"/>
            </a:p>
            <a:p>
              <a:pPr algn="ctr" rtl="1"/>
              <a:r>
                <a:rPr lang="en-US" sz="2400" b="1" dirty="0" smtClean="0"/>
                <a:t>Jaw thrust</a:t>
              </a:r>
              <a:endParaRPr sz="2400" b="1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2629" y="4400651"/>
              <a:ext cx="1800225" cy="786471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ctr" rtl="1"/>
              <a:r>
                <a:rPr lang="ar-IQ" sz="2400" dirty="0" smtClean="0"/>
                <a:t>امالة الراس للخلف</a:t>
              </a:r>
              <a:r>
                <a:rPr lang="en-US" sz="2400" dirty="0" smtClean="0"/>
                <a:t> </a:t>
              </a:r>
              <a:r>
                <a:rPr lang="ar-IQ" sz="2400" dirty="0" smtClean="0"/>
                <a:t>ورفع الذقن</a:t>
              </a:r>
              <a:endParaRPr lang="en-US" sz="2400" dirty="0" smtClean="0"/>
            </a:p>
            <a:p>
              <a:pPr algn="ctr" rtl="1"/>
              <a:r>
                <a:rPr lang="en-US" sz="2400" b="1" dirty="0" smtClean="0"/>
                <a:t>Head tilt chin lift</a:t>
              </a:r>
              <a:endParaRPr sz="2400" b="1"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98776" y="240506"/>
            <a:ext cx="3913504" cy="565785"/>
            <a:chOff x="2398776" y="320675"/>
            <a:chExt cx="3913504" cy="754380"/>
          </a:xfrm>
        </p:grpSpPr>
        <p:sp>
          <p:nvSpPr>
            <p:cNvPr id="14" name="object 14"/>
            <p:cNvSpPr/>
            <p:nvPr/>
          </p:nvSpPr>
          <p:spPr>
            <a:xfrm>
              <a:off x="2411476" y="333375"/>
              <a:ext cx="3888104" cy="728980"/>
            </a:xfrm>
            <a:custGeom>
              <a:avLst/>
              <a:gdLst/>
              <a:ahLst/>
              <a:cxnLst/>
              <a:rect l="l" t="t" r="r" b="b"/>
              <a:pathLst>
                <a:path w="3888104" h="728980">
                  <a:moveTo>
                    <a:pt x="3766312" y="0"/>
                  </a:moveTo>
                  <a:lnTo>
                    <a:pt x="121412" y="0"/>
                  </a:lnTo>
                  <a:lnTo>
                    <a:pt x="74152" y="9540"/>
                  </a:lnTo>
                  <a:lnTo>
                    <a:pt x="35560" y="35559"/>
                  </a:lnTo>
                  <a:lnTo>
                    <a:pt x="9540" y="74152"/>
                  </a:lnTo>
                  <a:lnTo>
                    <a:pt x="0" y="121412"/>
                  </a:lnTo>
                  <a:lnTo>
                    <a:pt x="0" y="607187"/>
                  </a:lnTo>
                  <a:lnTo>
                    <a:pt x="9540" y="654466"/>
                  </a:lnTo>
                  <a:lnTo>
                    <a:pt x="35560" y="693102"/>
                  </a:lnTo>
                  <a:lnTo>
                    <a:pt x="74152" y="719165"/>
                  </a:lnTo>
                  <a:lnTo>
                    <a:pt x="121412" y="728726"/>
                  </a:lnTo>
                  <a:lnTo>
                    <a:pt x="3766312" y="728726"/>
                  </a:lnTo>
                  <a:lnTo>
                    <a:pt x="3813571" y="719165"/>
                  </a:lnTo>
                  <a:lnTo>
                    <a:pt x="3852164" y="693102"/>
                  </a:lnTo>
                  <a:lnTo>
                    <a:pt x="3878183" y="654466"/>
                  </a:lnTo>
                  <a:lnTo>
                    <a:pt x="3887724" y="607187"/>
                  </a:lnTo>
                  <a:lnTo>
                    <a:pt x="3887724" y="121412"/>
                  </a:lnTo>
                  <a:lnTo>
                    <a:pt x="3878183" y="74152"/>
                  </a:lnTo>
                  <a:lnTo>
                    <a:pt x="3852164" y="35560"/>
                  </a:lnTo>
                  <a:lnTo>
                    <a:pt x="3813571" y="9540"/>
                  </a:lnTo>
                  <a:lnTo>
                    <a:pt x="376631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11476" y="333375"/>
              <a:ext cx="3888104" cy="728980"/>
            </a:xfrm>
            <a:custGeom>
              <a:avLst/>
              <a:gdLst/>
              <a:ahLst/>
              <a:cxnLst/>
              <a:rect l="l" t="t" r="r" b="b"/>
              <a:pathLst>
                <a:path w="3888104" h="728980">
                  <a:moveTo>
                    <a:pt x="0" y="121412"/>
                  </a:moveTo>
                  <a:lnTo>
                    <a:pt x="9540" y="74152"/>
                  </a:lnTo>
                  <a:lnTo>
                    <a:pt x="35560" y="35559"/>
                  </a:lnTo>
                  <a:lnTo>
                    <a:pt x="74152" y="9540"/>
                  </a:lnTo>
                  <a:lnTo>
                    <a:pt x="121412" y="0"/>
                  </a:lnTo>
                  <a:lnTo>
                    <a:pt x="3766312" y="0"/>
                  </a:lnTo>
                  <a:lnTo>
                    <a:pt x="3813571" y="9540"/>
                  </a:lnTo>
                  <a:lnTo>
                    <a:pt x="3852164" y="35560"/>
                  </a:lnTo>
                  <a:lnTo>
                    <a:pt x="3878183" y="74152"/>
                  </a:lnTo>
                  <a:lnTo>
                    <a:pt x="3887724" y="121412"/>
                  </a:lnTo>
                  <a:lnTo>
                    <a:pt x="3887724" y="607187"/>
                  </a:lnTo>
                  <a:lnTo>
                    <a:pt x="3878183" y="654466"/>
                  </a:lnTo>
                  <a:lnTo>
                    <a:pt x="3852164" y="693102"/>
                  </a:lnTo>
                  <a:lnTo>
                    <a:pt x="3813571" y="719165"/>
                  </a:lnTo>
                  <a:lnTo>
                    <a:pt x="3766312" y="728726"/>
                  </a:lnTo>
                  <a:lnTo>
                    <a:pt x="121412" y="728726"/>
                  </a:lnTo>
                  <a:lnTo>
                    <a:pt x="74152" y="719165"/>
                  </a:lnTo>
                  <a:lnTo>
                    <a:pt x="35560" y="693102"/>
                  </a:lnTo>
                  <a:lnTo>
                    <a:pt x="9540" y="654466"/>
                  </a:lnTo>
                  <a:lnTo>
                    <a:pt x="0" y="607187"/>
                  </a:lnTo>
                  <a:lnTo>
                    <a:pt x="0" y="1214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58161" y="286284"/>
            <a:ext cx="25965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3200" dirty="0" smtClean="0">
                <a:solidFill>
                  <a:schemeClr val="tx1"/>
                </a:solidFill>
              </a:rPr>
              <a:t>فتح مجرى التنفسي</a:t>
            </a:r>
            <a:endParaRPr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61" y="2419350"/>
            <a:ext cx="5115339" cy="261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303657"/>
            <a:ext cx="4646612" cy="7491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IQ" dirty="0" smtClean="0"/>
              <a:t>فحص النبض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49955"/>
            <a:ext cx="418782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9955"/>
            <a:ext cx="4191000" cy="376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241</Words>
  <Application>Microsoft Office PowerPoint</Application>
  <PresentationFormat>On-screen Show (16:9)</PresentationFormat>
  <Paragraphs>62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توقف القلب والتنفس</vt:lpstr>
      <vt:lpstr>PowerPoint Presentation</vt:lpstr>
      <vt:lpstr>)معدل التنفس الطبيعي ) 12-20نفس / دقيقة ( معدل نبض القلب الطبيعي( من 60-100 نبضة في الدقيقة</vt:lpstr>
      <vt:lpstr>أسباب توقف القلب المفاجئ: </vt:lpstr>
      <vt:lpstr>أعراض توقف القلب المفاجئ </vt:lpstr>
      <vt:lpstr>PowerPoint Presentation</vt:lpstr>
      <vt:lpstr>تقييم التنفس</vt:lpstr>
      <vt:lpstr>فتح مجرى التنفسي</vt:lpstr>
      <vt:lpstr>فحص النبض</vt:lpstr>
      <vt:lpstr>ضغط على الصدر</vt:lpstr>
      <vt:lpstr>PowerPoint Presentation</vt:lpstr>
      <vt:lpstr>PowerPoint Presentation</vt:lpstr>
      <vt:lpstr>CPR</vt:lpstr>
      <vt:lpstr>PowerPoint Presentation</vt:lpstr>
      <vt:lpstr>خطوات الانعاش القلبي الرئوي</vt:lpstr>
      <vt:lpstr> m[] </vt:lpstr>
      <vt:lpstr>مراجعة الخطوات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Defibrillatorمزيل الرجفان  </vt:lpstr>
      <vt:lpstr>Switch on AED</vt:lpstr>
      <vt:lpstr>Attach pads to casualty’s bare chest</vt:lpstr>
      <vt:lpstr>Analyse rhythm – do not touch victim</vt:lpstr>
      <vt:lpstr>Shock indicated – stand clear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Maher</cp:lastModifiedBy>
  <cp:revision>34</cp:revision>
  <dcterms:created xsi:type="dcterms:W3CDTF">2021-11-08T20:59:41Z</dcterms:created>
  <dcterms:modified xsi:type="dcterms:W3CDTF">2021-11-16T19:20:59Z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2021-11-08T00:00:00Z</vt:filetime>
  </property>
</Properties>
</file>